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embeddedFontLst>
    <p:embeddedFont>
      <p:font typeface="Inter SemiBold"/>
      <p:regular r:id="rId18"/>
      <p:bold r:id="rId19"/>
    </p:embeddedFont>
    <p:embeddedFont>
      <p:font typeface="Inter"/>
      <p:regular r:id="rId20"/>
      <p:bold r:id="rId21"/>
    </p:embeddedFont>
    <p:embeddedFont>
      <p:font typeface="Inter Medium"/>
      <p:regular r:id="rId22"/>
      <p:bold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Inter-regular.fntdata"/><Relationship Id="rId11" Type="http://schemas.openxmlformats.org/officeDocument/2006/relationships/slide" Target="slides/slide6.xml"/><Relationship Id="rId22" Type="http://schemas.openxmlformats.org/officeDocument/2006/relationships/font" Target="fonts/InterMedium-regular.fntdata"/><Relationship Id="rId10" Type="http://schemas.openxmlformats.org/officeDocument/2006/relationships/slide" Target="slides/slide5.xml"/><Relationship Id="rId21" Type="http://schemas.openxmlformats.org/officeDocument/2006/relationships/font" Target="fonts/Inter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23" Type="http://schemas.openxmlformats.org/officeDocument/2006/relationships/font" Target="fonts/InterMedium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InterSemiBold-bold.fntdata"/><Relationship Id="rId6" Type="http://schemas.openxmlformats.org/officeDocument/2006/relationships/slide" Target="slides/slide1.xml"/><Relationship Id="rId18" Type="http://schemas.openxmlformats.org/officeDocument/2006/relationships/font" Target="fonts/InterSemiBold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a06e7bd67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a06e7bd67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Hello, </a:t>
            </a:r>
            <a:r>
              <a:rPr lang="en">
                <a:solidFill>
                  <a:schemeClr val="dk1"/>
                </a:solidFill>
              </a:rPr>
              <a:t>We are presenting today with our outcomes on Municipal Energy Tracking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Central Vermont Regional Planning Commission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Addison County Regional Planning Commission; 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a691353277_1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1a691353277_1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Main points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Use/applications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Future steps aka GHG inventory 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a06e7bd67d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1a06e7bd67d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Char char="-"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Review: a recap of the body, leading into the conclusion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Char char="-"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Research and outreach to identity what needed to be included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Char char="-"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Template provides a clear data entry protocol and automatic analysis of energy use and impact 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Char char="-"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Our template will be given to our partner and municipalities to serve as the basis of a local energy data infrastructure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Char char="-"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Conclusion: what the above means to the audience in the end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Char char="-"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Understanding current use and providing a benchmark is the first step towards improving energy efficiency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Char char="-"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Set up municipalities to develop energy efficiency projects and apply for funding and other opportunities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a06e7bd67d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1a06e7bd67d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1a06e7bd67d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1a06e7bd67d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Attention Getter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State energy goals vs what current use looks like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Need: Difference between actual and desired situations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Close this gap → we need to </a:t>
            </a:r>
            <a:r>
              <a:rPr lang="en"/>
              <a:t>develop</a:t>
            </a:r>
            <a:r>
              <a:rPr lang="en"/>
              <a:t> energy </a:t>
            </a:r>
            <a:r>
              <a:rPr lang="en"/>
              <a:t>efficiency</a:t>
            </a:r>
            <a:r>
              <a:rPr lang="en"/>
              <a:t> projects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In order to do so, we need to understand current energy use and where we can make improvements → we need good data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Problem: no real energy data infrastructure, no protocol or way </a:t>
            </a:r>
            <a:r>
              <a:rPr lang="en"/>
              <a:t>consistent</a:t>
            </a:r>
            <a:r>
              <a:rPr lang="en"/>
              <a:t> way for </a:t>
            </a:r>
            <a:r>
              <a:rPr lang="en"/>
              <a:t>municipality</a:t>
            </a:r>
            <a:r>
              <a:rPr lang="en"/>
              <a:t> to keep track and record their energy use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a06e7bd67d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a06e7bd67d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Char char="-"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Task: What was asked to do to address the need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Char char="-"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Create a template for tracking and baseline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Char char="-"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Targeted for specific needs that we identified with the partner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Char char="-"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Really explaining what the template is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Char char="-"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Main Message: the one sentence I want my audience to remember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Char char="-"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Ultimately, we created an energy tracking template for municipalities to clearly log and analyze their energy use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a06e7bd67d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1a06e7bd67d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Diving into what the template actually looks like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Currently only tracks municipally owned assets 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primary summary page is this one that displays three sectors, </a:t>
            </a: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electricity, fuel, and transportation</a:t>
            </a: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annual use 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Calibri"/>
              <a:buChar char="-"/>
            </a:pPr>
            <a:r>
              <a:t/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a06e7bd67d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1a06e7bd67d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Main points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What does the template look like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a06e7bd67d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1a06e7bd67d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1a06e7bd67d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1a06e7bd67d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Main points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What does the template look like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a06e7bd67d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1a06e7bd67d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Main points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What does the template look like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ac171af87f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1ac171af87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Attention Getter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State energy goals vs what current use looks like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Need: Difference between actual and desired situations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Close this gap → we need to develop energy efficiency projects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In order to do so, we need to understand current energy use and where we can make improvements → we need good data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Problem: no real energy data infrastructure, no protocol or way consistent way for municipality to keep track and record their energy use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0.png"/><Relationship Id="rId4" Type="http://schemas.openxmlformats.org/officeDocument/2006/relationships/image" Target="../media/image39.png"/><Relationship Id="rId5" Type="http://schemas.openxmlformats.org/officeDocument/2006/relationships/image" Target="../media/image21.png"/><Relationship Id="rId6" Type="http://schemas.openxmlformats.org/officeDocument/2006/relationships/image" Target="../media/image17.png"/><Relationship Id="rId7" Type="http://schemas.openxmlformats.org/officeDocument/2006/relationships/image" Target="../media/image20.png"/></Relationships>
</file>

<file path=ppt/slides/_rels/slide11.xml.rels><?xml version="1.0" encoding="UTF-8" standalone="yes"?><Relationships xmlns="http://schemas.openxmlformats.org/package/2006/relationships"><Relationship Id="rId11" Type="http://schemas.openxmlformats.org/officeDocument/2006/relationships/image" Target="../media/image38.png"/><Relationship Id="rId10" Type="http://schemas.openxmlformats.org/officeDocument/2006/relationships/image" Target="../media/image31.png"/><Relationship Id="rId13" Type="http://schemas.openxmlformats.org/officeDocument/2006/relationships/image" Target="../media/image33.png"/><Relationship Id="rId12" Type="http://schemas.openxmlformats.org/officeDocument/2006/relationships/image" Target="../media/image36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8.png"/><Relationship Id="rId4" Type="http://schemas.openxmlformats.org/officeDocument/2006/relationships/image" Target="../media/image32.png"/><Relationship Id="rId9" Type="http://schemas.openxmlformats.org/officeDocument/2006/relationships/image" Target="../media/image26.png"/><Relationship Id="rId5" Type="http://schemas.openxmlformats.org/officeDocument/2006/relationships/image" Target="../media/image18.png"/><Relationship Id="rId6" Type="http://schemas.openxmlformats.org/officeDocument/2006/relationships/image" Target="../media/image23.png"/><Relationship Id="rId7" Type="http://schemas.openxmlformats.org/officeDocument/2006/relationships/image" Target="../media/image25.png"/><Relationship Id="rId8" Type="http://schemas.openxmlformats.org/officeDocument/2006/relationships/image" Target="../media/image2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Relationship Id="rId4" Type="http://schemas.openxmlformats.org/officeDocument/2006/relationships/image" Target="../media/image7.png"/><Relationship Id="rId9" Type="http://schemas.openxmlformats.org/officeDocument/2006/relationships/image" Target="../media/image16.png"/><Relationship Id="rId5" Type="http://schemas.openxmlformats.org/officeDocument/2006/relationships/image" Target="../media/image5.png"/><Relationship Id="rId6" Type="http://schemas.openxmlformats.org/officeDocument/2006/relationships/image" Target="../media/image11.png"/><Relationship Id="rId7" Type="http://schemas.openxmlformats.org/officeDocument/2006/relationships/image" Target="../media/image4.png"/><Relationship Id="rId8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Relationship Id="rId4" Type="http://schemas.openxmlformats.org/officeDocument/2006/relationships/image" Target="../media/image24.png"/><Relationship Id="rId5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4.png"/><Relationship Id="rId4" Type="http://schemas.openxmlformats.org/officeDocument/2006/relationships/image" Target="../media/image19.png"/><Relationship Id="rId5" Type="http://schemas.openxmlformats.org/officeDocument/2006/relationships/image" Target="../media/image6.png"/><Relationship Id="rId6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Relationship Id="rId4" Type="http://schemas.openxmlformats.org/officeDocument/2006/relationships/image" Target="../media/image37.png"/><Relationship Id="rId5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Relationship Id="rId4" Type="http://schemas.openxmlformats.org/officeDocument/2006/relationships/image" Target="../media/image2.png"/><Relationship Id="rId5" Type="http://schemas.openxmlformats.org/officeDocument/2006/relationships/image" Target="../media/image3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5.png"/><Relationship Id="rId4" Type="http://schemas.openxmlformats.org/officeDocument/2006/relationships/image" Target="../media/image22.png"/><Relationship Id="rId5" Type="http://schemas.openxmlformats.org/officeDocument/2006/relationships/image" Target="../media/image27.png"/><Relationship Id="rId6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oogle Shape;54;p13"/>
          <p:cNvGrpSpPr/>
          <p:nvPr/>
        </p:nvGrpSpPr>
        <p:grpSpPr>
          <a:xfrm flipH="1">
            <a:off x="-351438" y="-361525"/>
            <a:ext cx="5651400" cy="6724500"/>
            <a:chOff x="3759037" y="-382825"/>
            <a:chExt cx="5651400" cy="6724500"/>
          </a:xfrm>
        </p:grpSpPr>
        <p:sp>
          <p:nvSpPr>
            <p:cNvPr id="55" name="Google Shape;55;p13"/>
            <p:cNvSpPr/>
            <p:nvPr/>
          </p:nvSpPr>
          <p:spPr>
            <a:xfrm rot="976319">
              <a:off x="4484611" y="89861"/>
              <a:ext cx="4200252" cy="5779128"/>
            </a:xfrm>
            <a:prstGeom prst="parallelogram">
              <a:avLst>
                <a:gd fmla="val 25000" name="adj"/>
              </a:avLst>
            </a:prstGeom>
            <a:solidFill>
              <a:srgbClr val="FAF6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13"/>
            <p:cNvSpPr/>
            <p:nvPr/>
          </p:nvSpPr>
          <p:spPr>
            <a:xfrm>
              <a:off x="6581125" y="-174625"/>
              <a:ext cx="2683500" cy="5394300"/>
            </a:xfrm>
            <a:prstGeom prst="rect">
              <a:avLst/>
            </a:prstGeom>
            <a:solidFill>
              <a:srgbClr val="FAF6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" name="Google Shape;57;p13"/>
          <p:cNvSpPr txBox="1"/>
          <p:nvPr>
            <p:ph type="ctrTitle"/>
          </p:nvPr>
        </p:nvSpPr>
        <p:spPr>
          <a:xfrm>
            <a:off x="5" y="1225200"/>
            <a:ext cx="3138000" cy="199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2A4269"/>
                </a:solidFill>
                <a:latin typeface="Inter"/>
                <a:ea typeface="Inter"/>
                <a:cs typeface="Inter"/>
                <a:sym typeface="Inter"/>
              </a:rPr>
              <a:t>Municipal Energy Tracking</a:t>
            </a:r>
            <a:endParaRPr b="1" sz="4000">
              <a:solidFill>
                <a:srgbClr val="2A426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8" name="Google Shape;58;p13"/>
          <p:cNvSpPr txBox="1"/>
          <p:nvPr>
            <p:ph type="ctrTitle"/>
          </p:nvPr>
        </p:nvSpPr>
        <p:spPr>
          <a:xfrm>
            <a:off x="0" y="3578075"/>
            <a:ext cx="4948500" cy="14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5"/>
              <a:buFont typeface="Arial"/>
              <a:buNone/>
            </a:pPr>
            <a:r>
              <a:rPr lang="en" sz="1500">
                <a:solidFill>
                  <a:srgbClr val="2A426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Skyler Brown, Christina Chen, and Evelyn Lane</a:t>
            </a:r>
            <a:endParaRPr sz="1500">
              <a:solidFill>
                <a:srgbClr val="2A4269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5"/>
              <a:buFont typeface="Arial"/>
              <a:buNone/>
            </a:pPr>
            <a:r>
              <a:rPr lang="en" sz="1500">
                <a:solidFill>
                  <a:srgbClr val="2A4269"/>
                </a:solidFill>
                <a:latin typeface="Inter"/>
                <a:ea typeface="Inter"/>
                <a:cs typeface="Inter"/>
                <a:sym typeface="Inter"/>
              </a:rPr>
              <a:t>Sam Lash, CVRPC </a:t>
            </a:r>
            <a:endParaRPr sz="1500">
              <a:solidFill>
                <a:srgbClr val="2A4269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5"/>
              <a:buFont typeface="Arial"/>
              <a:buNone/>
            </a:pPr>
            <a:r>
              <a:rPr lang="en" sz="1500">
                <a:solidFill>
                  <a:srgbClr val="2A4269"/>
                </a:solidFill>
                <a:latin typeface="Inter"/>
                <a:ea typeface="Inter"/>
                <a:cs typeface="Inter"/>
                <a:sym typeface="Inter"/>
              </a:rPr>
              <a:t>Maddison Shropshire, ACRPC</a:t>
            </a:r>
            <a:endParaRPr sz="1500">
              <a:solidFill>
                <a:srgbClr val="2A4269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5"/>
              <a:buFont typeface="Arial"/>
              <a:buNone/>
            </a:pPr>
            <a:r>
              <a:rPr lang="en" sz="1500">
                <a:solidFill>
                  <a:srgbClr val="2A4269"/>
                </a:solidFill>
                <a:latin typeface="Inter"/>
                <a:ea typeface="Inter"/>
                <a:cs typeface="Inter"/>
                <a:sym typeface="Inter"/>
              </a:rPr>
              <a:t>8 December 2022</a:t>
            </a:r>
            <a:endParaRPr sz="1500">
              <a:solidFill>
                <a:srgbClr val="2A4269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5"/>
              <a:buFont typeface="Arial"/>
              <a:buNone/>
            </a:pPr>
            <a:r>
              <a:rPr lang="en" sz="1500">
                <a:solidFill>
                  <a:srgbClr val="2A4269"/>
                </a:solidFill>
                <a:latin typeface="Inter"/>
                <a:ea typeface="Inter"/>
                <a:cs typeface="Inter"/>
                <a:sym typeface="Inter"/>
              </a:rPr>
              <a:t>Howard E. Woodin Colloquium</a:t>
            </a:r>
            <a:endParaRPr sz="1500">
              <a:solidFill>
                <a:srgbClr val="2A4269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CE7E9"/>
        </a:solidFill>
      </p:bgPr>
    </p:bg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2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2A4269"/>
                </a:solidFill>
                <a:latin typeface="Inter"/>
                <a:ea typeface="Inter"/>
                <a:cs typeface="Inter"/>
                <a:sym typeface="Inter"/>
              </a:rPr>
              <a:t>Purpose &amp; Applications</a:t>
            </a:r>
            <a:endParaRPr b="1" sz="2400"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71" name="Google Shape;17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1775" y="1935775"/>
            <a:ext cx="3544601" cy="27155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30824" y="2220113"/>
            <a:ext cx="3544600" cy="2659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30825" y="781625"/>
            <a:ext cx="4429125" cy="122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46775" y="389288"/>
            <a:ext cx="2396529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931800" y="3640874"/>
            <a:ext cx="3011500" cy="1419355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2"/>
          <p:cNvSpPr txBox="1"/>
          <p:nvPr/>
        </p:nvSpPr>
        <p:spPr>
          <a:xfrm>
            <a:off x="388525" y="1047950"/>
            <a:ext cx="3177600" cy="1154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38761D"/>
                </a:solidFill>
                <a:latin typeface="Inter"/>
                <a:ea typeface="Inter"/>
                <a:cs typeface="Inter"/>
                <a:sym typeface="Inter"/>
              </a:rPr>
              <a:t>Duxbury, VT</a:t>
            </a:r>
            <a:endParaRPr b="1" sz="2100">
              <a:solidFill>
                <a:srgbClr val="38761D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38761D"/>
                </a:solidFill>
                <a:latin typeface="Inter"/>
                <a:ea typeface="Inter"/>
                <a:cs typeface="Inter"/>
                <a:sym typeface="Inter"/>
              </a:rPr>
              <a:t>Town Gravel Pit Solar Development Project</a:t>
            </a:r>
            <a:endParaRPr b="1" sz="2100">
              <a:solidFill>
                <a:srgbClr val="38761D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77" name="Google Shape;177;p22"/>
          <p:cNvSpPr txBox="1"/>
          <p:nvPr/>
        </p:nvSpPr>
        <p:spPr>
          <a:xfrm>
            <a:off x="1332050" y="2053575"/>
            <a:ext cx="7839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CE7E9"/>
        </a:solid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23"/>
          <p:cNvPicPr preferRelativeResize="0"/>
          <p:nvPr/>
        </p:nvPicPr>
        <p:blipFill rotWithShape="1">
          <a:blip r:embed="rId3">
            <a:alphaModFix amt="82000"/>
          </a:blip>
          <a:srcRect b="0" l="0" r="960" t="0"/>
          <a:stretch/>
        </p:blipFill>
        <p:spPr>
          <a:xfrm>
            <a:off x="353325" y="208650"/>
            <a:ext cx="3601200" cy="2174650"/>
          </a:xfrm>
          <a:prstGeom prst="rect">
            <a:avLst/>
          </a:prstGeom>
          <a:noFill/>
          <a:ln cap="flat" cmpd="sng" w="9525">
            <a:solidFill>
              <a:srgbClr val="2A4269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83" name="Google Shape;183;p23"/>
          <p:cNvPicPr preferRelativeResize="0"/>
          <p:nvPr/>
        </p:nvPicPr>
        <p:blipFill>
          <a:blip r:embed="rId4">
            <a:alphaModFix amt="82000"/>
          </a:blip>
          <a:stretch>
            <a:fillRect/>
          </a:stretch>
        </p:blipFill>
        <p:spPr>
          <a:xfrm>
            <a:off x="755704" y="674900"/>
            <a:ext cx="4082621" cy="2513200"/>
          </a:xfrm>
          <a:prstGeom prst="rect">
            <a:avLst/>
          </a:prstGeom>
          <a:noFill/>
          <a:ln cap="flat" cmpd="sng" w="9525">
            <a:solidFill>
              <a:srgbClr val="2A4269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84" name="Google Shape;184;p23"/>
          <p:cNvPicPr preferRelativeResize="0"/>
          <p:nvPr/>
        </p:nvPicPr>
        <p:blipFill>
          <a:blip r:embed="rId5">
            <a:alphaModFix amt="82000"/>
          </a:blip>
          <a:stretch>
            <a:fillRect/>
          </a:stretch>
        </p:blipFill>
        <p:spPr>
          <a:xfrm>
            <a:off x="1040425" y="1077250"/>
            <a:ext cx="5078700" cy="1196425"/>
          </a:xfrm>
          <a:prstGeom prst="rect">
            <a:avLst/>
          </a:prstGeom>
          <a:noFill/>
          <a:ln cap="flat" cmpd="sng" w="9525">
            <a:solidFill>
              <a:srgbClr val="2A4269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85" name="Google Shape;185;p23"/>
          <p:cNvPicPr preferRelativeResize="0"/>
          <p:nvPr/>
        </p:nvPicPr>
        <p:blipFill>
          <a:blip r:embed="rId6">
            <a:alphaModFix amt="82000"/>
          </a:blip>
          <a:stretch>
            <a:fillRect/>
          </a:stretch>
        </p:blipFill>
        <p:spPr>
          <a:xfrm>
            <a:off x="1359575" y="1290950"/>
            <a:ext cx="5354427" cy="1512488"/>
          </a:xfrm>
          <a:prstGeom prst="rect">
            <a:avLst/>
          </a:prstGeom>
          <a:noFill/>
          <a:ln cap="flat" cmpd="sng" w="9525">
            <a:solidFill>
              <a:srgbClr val="2A4269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86" name="Google Shape;186;p23"/>
          <p:cNvPicPr preferRelativeResize="0"/>
          <p:nvPr/>
        </p:nvPicPr>
        <p:blipFill>
          <a:blip r:embed="rId7">
            <a:alphaModFix amt="82000"/>
          </a:blip>
          <a:stretch>
            <a:fillRect/>
          </a:stretch>
        </p:blipFill>
        <p:spPr>
          <a:xfrm>
            <a:off x="1637075" y="1610475"/>
            <a:ext cx="6475225" cy="2094300"/>
          </a:xfrm>
          <a:prstGeom prst="rect">
            <a:avLst/>
          </a:prstGeom>
          <a:noFill/>
          <a:ln cap="flat" cmpd="sng" w="9525">
            <a:solidFill>
              <a:srgbClr val="2A4269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87" name="Google Shape;187;p23"/>
          <p:cNvPicPr preferRelativeResize="0"/>
          <p:nvPr/>
        </p:nvPicPr>
        <p:blipFill rotWithShape="1">
          <a:blip r:embed="rId8">
            <a:alphaModFix amt="82000"/>
          </a:blip>
          <a:srcRect b="0" l="0" r="0" t="7629"/>
          <a:stretch/>
        </p:blipFill>
        <p:spPr>
          <a:xfrm>
            <a:off x="1923675" y="1874125"/>
            <a:ext cx="2914650" cy="2728788"/>
          </a:xfrm>
          <a:prstGeom prst="rect">
            <a:avLst/>
          </a:prstGeom>
          <a:noFill/>
          <a:ln cap="flat" cmpd="sng" w="9525">
            <a:solidFill>
              <a:srgbClr val="2A4269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88" name="Google Shape;188;p23"/>
          <p:cNvPicPr preferRelativeResize="0"/>
          <p:nvPr/>
        </p:nvPicPr>
        <p:blipFill>
          <a:blip r:embed="rId9">
            <a:alphaModFix amt="82000"/>
          </a:blip>
          <a:stretch>
            <a:fillRect/>
          </a:stretch>
        </p:blipFill>
        <p:spPr>
          <a:xfrm>
            <a:off x="2274675" y="2100375"/>
            <a:ext cx="5357700" cy="1749000"/>
          </a:xfrm>
          <a:prstGeom prst="rect">
            <a:avLst/>
          </a:prstGeom>
          <a:noFill/>
          <a:ln cap="flat" cmpd="sng" w="9525">
            <a:solidFill>
              <a:srgbClr val="2A4269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89" name="Google Shape;189;p23"/>
          <p:cNvPicPr preferRelativeResize="0"/>
          <p:nvPr/>
        </p:nvPicPr>
        <p:blipFill>
          <a:blip r:embed="rId10">
            <a:alphaModFix amt="82000"/>
          </a:blip>
          <a:stretch>
            <a:fillRect/>
          </a:stretch>
        </p:blipFill>
        <p:spPr>
          <a:xfrm>
            <a:off x="2552175" y="2383300"/>
            <a:ext cx="6316650" cy="1550025"/>
          </a:xfrm>
          <a:prstGeom prst="rect">
            <a:avLst/>
          </a:prstGeom>
          <a:noFill/>
          <a:ln cap="flat" cmpd="sng" w="9525">
            <a:solidFill>
              <a:srgbClr val="2A4269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90" name="Google Shape;190;p23"/>
          <p:cNvPicPr preferRelativeResize="0"/>
          <p:nvPr/>
        </p:nvPicPr>
        <p:blipFill>
          <a:blip r:embed="rId11">
            <a:alphaModFix amt="82000"/>
          </a:blip>
          <a:stretch>
            <a:fillRect/>
          </a:stretch>
        </p:blipFill>
        <p:spPr>
          <a:xfrm>
            <a:off x="2827000" y="2633640"/>
            <a:ext cx="3292122" cy="2790050"/>
          </a:xfrm>
          <a:prstGeom prst="rect">
            <a:avLst/>
          </a:prstGeom>
          <a:noFill/>
          <a:ln cap="flat" cmpd="sng" w="9525">
            <a:solidFill>
              <a:srgbClr val="2A4269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91" name="Google Shape;191;p23"/>
          <p:cNvPicPr preferRelativeResize="0"/>
          <p:nvPr/>
        </p:nvPicPr>
        <p:blipFill>
          <a:blip r:embed="rId12">
            <a:alphaModFix amt="82000"/>
          </a:blip>
          <a:stretch>
            <a:fillRect/>
          </a:stretch>
        </p:blipFill>
        <p:spPr>
          <a:xfrm>
            <a:off x="3144725" y="2883425"/>
            <a:ext cx="2400100" cy="3891250"/>
          </a:xfrm>
          <a:prstGeom prst="rect">
            <a:avLst/>
          </a:prstGeom>
          <a:noFill/>
          <a:ln cap="flat" cmpd="sng" w="9525">
            <a:solidFill>
              <a:srgbClr val="2A4269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92" name="Google Shape;192;p23"/>
          <p:cNvPicPr preferRelativeResize="0"/>
          <p:nvPr/>
        </p:nvPicPr>
        <p:blipFill rotWithShape="1">
          <a:blip r:embed="rId13">
            <a:alphaModFix amt="82000"/>
          </a:blip>
          <a:srcRect b="41782" l="0" r="0" t="0"/>
          <a:stretch/>
        </p:blipFill>
        <p:spPr>
          <a:xfrm>
            <a:off x="3406600" y="3134050"/>
            <a:ext cx="3676650" cy="715325"/>
          </a:xfrm>
          <a:prstGeom prst="rect">
            <a:avLst/>
          </a:prstGeom>
          <a:noFill/>
          <a:ln cap="flat" cmpd="sng" w="9525">
            <a:solidFill>
              <a:srgbClr val="2A4269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93" name="Google Shape;193;p23"/>
          <p:cNvSpPr txBox="1"/>
          <p:nvPr/>
        </p:nvSpPr>
        <p:spPr>
          <a:xfrm>
            <a:off x="3676500" y="3382175"/>
            <a:ext cx="4496100" cy="1293000"/>
          </a:xfrm>
          <a:prstGeom prst="rect">
            <a:avLst/>
          </a:prstGeom>
          <a:solidFill>
            <a:srgbClr val="FAF6D9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2A4269"/>
                </a:solidFill>
                <a:latin typeface="Inter"/>
                <a:ea typeface="Inter"/>
                <a:cs typeface="Inter"/>
                <a:sym typeface="Inter"/>
              </a:rPr>
              <a:t>Reaching Vermont Energy Goals</a:t>
            </a:r>
            <a:endParaRPr b="1" sz="3600">
              <a:solidFill>
                <a:srgbClr val="2A4269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8" name="Google Shape;198;p24"/>
          <p:cNvGrpSpPr/>
          <p:nvPr/>
        </p:nvGrpSpPr>
        <p:grpSpPr>
          <a:xfrm flipH="1">
            <a:off x="4360737" y="-332050"/>
            <a:ext cx="5651400" cy="6724500"/>
            <a:chOff x="-1083963" y="-493150"/>
            <a:chExt cx="5651400" cy="6724500"/>
          </a:xfrm>
        </p:grpSpPr>
        <p:sp>
          <p:nvSpPr>
            <p:cNvPr id="199" name="Google Shape;199;p24"/>
            <p:cNvSpPr/>
            <p:nvPr/>
          </p:nvSpPr>
          <p:spPr>
            <a:xfrm flipH="1" rot="-976319">
              <a:off x="-358389" y="-20464"/>
              <a:ext cx="4200252" cy="5779128"/>
            </a:xfrm>
            <a:prstGeom prst="parallelogram">
              <a:avLst>
                <a:gd fmla="val 25000" name="adj"/>
              </a:avLst>
            </a:prstGeom>
            <a:solidFill>
              <a:srgbClr val="FAF6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24"/>
            <p:cNvSpPr/>
            <p:nvPr/>
          </p:nvSpPr>
          <p:spPr>
            <a:xfrm flipH="1" rot="10800000">
              <a:off x="-861350" y="-230050"/>
              <a:ext cx="2683500" cy="5394300"/>
            </a:xfrm>
            <a:prstGeom prst="rect">
              <a:avLst/>
            </a:prstGeom>
            <a:solidFill>
              <a:srgbClr val="FAF6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1" name="Google Shape;201;p24"/>
          <p:cNvSpPr txBox="1"/>
          <p:nvPr>
            <p:ph type="ctrTitle"/>
          </p:nvPr>
        </p:nvSpPr>
        <p:spPr>
          <a:xfrm>
            <a:off x="4195500" y="2420400"/>
            <a:ext cx="4478400" cy="2013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2A4269"/>
                </a:solidFill>
                <a:latin typeface="Inter"/>
                <a:ea typeface="Inter"/>
                <a:cs typeface="Inter"/>
                <a:sym typeface="Inter"/>
              </a:rPr>
              <a:t>Sam Lash</a:t>
            </a:r>
            <a:endParaRPr sz="1500">
              <a:solidFill>
                <a:srgbClr val="2A4269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2A4269"/>
                </a:solidFill>
                <a:latin typeface="Inter"/>
                <a:ea typeface="Inter"/>
                <a:cs typeface="Inter"/>
                <a:sym typeface="Inter"/>
              </a:rPr>
              <a:t>Maddison Shropshire</a:t>
            </a:r>
            <a:endParaRPr sz="1500">
              <a:solidFill>
                <a:srgbClr val="2A4269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3333"/>
              <a:buFont typeface="Arial"/>
              <a:buNone/>
            </a:pPr>
            <a:r>
              <a:rPr lang="en" sz="1500">
                <a:solidFill>
                  <a:srgbClr val="2A4269"/>
                </a:solidFill>
                <a:latin typeface="Inter"/>
                <a:ea typeface="Inter"/>
                <a:cs typeface="Inter"/>
                <a:sym typeface="Inter"/>
              </a:rPr>
              <a:t>Roxbury Town</a:t>
            </a:r>
            <a:endParaRPr sz="1500">
              <a:solidFill>
                <a:srgbClr val="2A4269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3333"/>
              <a:buFont typeface="Arial"/>
              <a:buNone/>
            </a:pPr>
            <a:r>
              <a:rPr lang="en" sz="1500">
                <a:solidFill>
                  <a:srgbClr val="2A4269"/>
                </a:solidFill>
                <a:latin typeface="Inter"/>
                <a:ea typeface="Inter"/>
                <a:cs typeface="Inter"/>
                <a:sym typeface="Inter"/>
              </a:rPr>
              <a:t>Richard Hopkins and Duncan Krepps</a:t>
            </a:r>
            <a:endParaRPr sz="1500">
              <a:solidFill>
                <a:srgbClr val="2A4269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3333"/>
              <a:buFont typeface="Arial"/>
              <a:buNone/>
            </a:pPr>
            <a:r>
              <a:rPr lang="en" sz="1500">
                <a:solidFill>
                  <a:srgbClr val="2A4269"/>
                </a:solidFill>
                <a:latin typeface="Inter"/>
                <a:ea typeface="Inter"/>
                <a:cs typeface="Inter"/>
                <a:sym typeface="Inter"/>
              </a:rPr>
              <a:t>ES Faculty and Staff</a:t>
            </a:r>
            <a:endParaRPr sz="1500">
              <a:solidFill>
                <a:srgbClr val="2A4269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3333"/>
              <a:buFont typeface="Arial"/>
              <a:buNone/>
            </a:pPr>
            <a:r>
              <a:rPr lang="en" sz="1500">
                <a:solidFill>
                  <a:srgbClr val="2A4269"/>
                </a:solidFill>
                <a:latin typeface="Inter"/>
                <a:ea typeface="Inter"/>
                <a:cs typeface="Inter"/>
                <a:sym typeface="Inter"/>
              </a:rPr>
              <a:t>Prof. Kate Crawford</a:t>
            </a:r>
            <a:endParaRPr sz="1500">
              <a:solidFill>
                <a:srgbClr val="2A4269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3333"/>
              <a:buFont typeface="Arial"/>
              <a:buNone/>
            </a:pPr>
            <a:r>
              <a:rPr lang="en" sz="1500">
                <a:solidFill>
                  <a:srgbClr val="2A4269"/>
                </a:solidFill>
                <a:latin typeface="Inter"/>
                <a:ea typeface="Inter"/>
                <a:cs typeface="Inter"/>
                <a:sym typeface="Inter"/>
              </a:rPr>
              <a:t>Prof. Diane Munroe</a:t>
            </a:r>
            <a:endParaRPr sz="1500">
              <a:solidFill>
                <a:srgbClr val="2A4269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2A4269"/>
                </a:solidFill>
                <a:latin typeface="Inter"/>
                <a:ea typeface="Inter"/>
                <a:cs typeface="Inter"/>
                <a:sym typeface="Inter"/>
              </a:rPr>
              <a:t>Our wonderful classmates in ES401</a:t>
            </a:r>
            <a:endParaRPr sz="1500">
              <a:solidFill>
                <a:srgbClr val="2A426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02" name="Google Shape;202;p24"/>
          <p:cNvSpPr txBox="1"/>
          <p:nvPr>
            <p:ph type="ctrTitle"/>
          </p:nvPr>
        </p:nvSpPr>
        <p:spPr>
          <a:xfrm>
            <a:off x="5033250" y="4585800"/>
            <a:ext cx="3640500" cy="61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2A4269"/>
                </a:solidFill>
                <a:latin typeface="Inter"/>
                <a:ea typeface="Inter"/>
                <a:cs typeface="Inter"/>
                <a:sym typeface="Inter"/>
              </a:rPr>
              <a:t>Up Next: Weatherization and Tenant Protection </a:t>
            </a:r>
            <a:endParaRPr b="1" sz="2100">
              <a:solidFill>
                <a:srgbClr val="2A426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03" name="Google Shape;203;p24"/>
          <p:cNvSpPr txBox="1"/>
          <p:nvPr>
            <p:ph type="ctrTitle"/>
          </p:nvPr>
        </p:nvSpPr>
        <p:spPr>
          <a:xfrm>
            <a:off x="5611525" y="1806600"/>
            <a:ext cx="3062100" cy="61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2A4269"/>
                </a:solidFill>
                <a:latin typeface="Inter"/>
                <a:ea typeface="Inter"/>
                <a:cs typeface="Inter"/>
                <a:sym typeface="Inter"/>
              </a:rPr>
              <a:t>Acknowledgements</a:t>
            </a:r>
            <a:endParaRPr b="1" sz="2100">
              <a:solidFill>
                <a:srgbClr val="2A4269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CE7E9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>
            <p:ph type="title"/>
          </p:nvPr>
        </p:nvSpPr>
        <p:spPr>
          <a:xfrm>
            <a:off x="201350" y="442439"/>
            <a:ext cx="3747600" cy="249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A4269"/>
                </a:solidFill>
                <a:latin typeface="Inter"/>
                <a:ea typeface="Inter"/>
                <a:cs typeface="Inter"/>
                <a:sym typeface="Inter"/>
              </a:rPr>
              <a:t>90%</a:t>
            </a:r>
            <a:endParaRPr>
              <a:solidFill>
                <a:srgbClr val="2A4269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50">
                <a:solidFill>
                  <a:srgbClr val="2A4269"/>
                </a:solidFill>
                <a:latin typeface="Inter"/>
                <a:ea typeface="Inter"/>
                <a:cs typeface="Inter"/>
                <a:sym typeface="Inter"/>
              </a:rPr>
              <a:t>Renewable Energy</a:t>
            </a:r>
            <a:endParaRPr b="1" sz="2650">
              <a:solidFill>
                <a:srgbClr val="2A426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4" name="Google Shape;64;p14"/>
          <p:cNvSpPr txBox="1"/>
          <p:nvPr>
            <p:ph idx="1" type="body"/>
          </p:nvPr>
        </p:nvSpPr>
        <p:spPr>
          <a:xfrm>
            <a:off x="201350" y="3045970"/>
            <a:ext cx="3747600" cy="1655100"/>
          </a:xfrm>
          <a:prstGeom prst="rect">
            <a:avLst/>
          </a:prstGeom>
          <a:solidFill>
            <a:srgbClr val="FAF6D9"/>
          </a:solidFill>
          <a:ln cap="flat" cmpd="sng" w="9525">
            <a:solidFill>
              <a:srgbClr val="2A426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A4269"/>
                </a:solidFill>
                <a:latin typeface="Inter Medium"/>
                <a:ea typeface="Inter Medium"/>
                <a:cs typeface="Inter Medium"/>
                <a:sym typeface="Inter Medium"/>
              </a:rPr>
              <a:t>By 2050</a:t>
            </a:r>
            <a:endParaRPr>
              <a:solidFill>
                <a:srgbClr val="2A4269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0" lvl="0" marL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A4269"/>
                </a:solidFill>
                <a:latin typeface="Inter Medium"/>
                <a:ea typeface="Inter Medium"/>
                <a:cs typeface="Inter Medium"/>
                <a:sym typeface="Inter Medium"/>
              </a:rPr>
              <a:t>Vermont State Energy Goal</a:t>
            </a:r>
            <a:r>
              <a:rPr lang="en">
                <a:solidFill>
                  <a:srgbClr val="2A4269"/>
                </a:solidFill>
                <a:latin typeface="Inter Medium"/>
                <a:ea typeface="Inter Medium"/>
                <a:cs typeface="Inter Medium"/>
                <a:sym typeface="Inter Medium"/>
              </a:rPr>
              <a:t>s</a:t>
            </a:r>
            <a:endParaRPr>
              <a:solidFill>
                <a:srgbClr val="2A4269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0" lvl="0" marL="0" rtl="0" algn="ctr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500">
                <a:solidFill>
                  <a:srgbClr val="2A4269"/>
                </a:solidFill>
                <a:latin typeface="Inter Medium"/>
                <a:ea typeface="Inter Medium"/>
                <a:cs typeface="Inter Medium"/>
                <a:sym typeface="Inter Medium"/>
              </a:rPr>
              <a:t>(2016 Comprehensive Energy Plan)</a:t>
            </a:r>
            <a:endParaRPr sz="1500">
              <a:solidFill>
                <a:srgbClr val="2A4269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65" name="Google Shape;65;p14"/>
          <p:cNvSpPr txBox="1"/>
          <p:nvPr>
            <p:ph type="title"/>
          </p:nvPr>
        </p:nvSpPr>
        <p:spPr>
          <a:xfrm>
            <a:off x="4145452" y="2179503"/>
            <a:ext cx="853200" cy="85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2A4269"/>
                </a:solidFill>
                <a:latin typeface="Inter"/>
                <a:ea typeface="Inter"/>
                <a:cs typeface="Inter"/>
                <a:sym typeface="Inter"/>
              </a:rPr>
              <a:t>v.</a:t>
            </a:r>
            <a:endParaRPr sz="4800">
              <a:solidFill>
                <a:srgbClr val="2A426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6" name="Google Shape;66;p14"/>
          <p:cNvSpPr txBox="1"/>
          <p:nvPr>
            <p:ph type="title"/>
          </p:nvPr>
        </p:nvSpPr>
        <p:spPr>
          <a:xfrm>
            <a:off x="5195043" y="442439"/>
            <a:ext cx="3747600" cy="249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" sz="13300">
                <a:solidFill>
                  <a:srgbClr val="2A4269"/>
                </a:solidFill>
                <a:latin typeface="Inter"/>
                <a:ea typeface="Inter"/>
                <a:cs typeface="Inter"/>
                <a:sym typeface="Inter"/>
              </a:rPr>
              <a:t>20%</a:t>
            </a:r>
            <a:endParaRPr sz="13300">
              <a:solidFill>
                <a:srgbClr val="2A4269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50">
                <a:solidFill>
                  <a:srgbClr val="2A4269"/>
                </a:solidFill>
                <a:latin typeface="Inter"/>
                <a:ea typeface="Inter"/>
                <a:cs typeface="Inter"/>
                <a:sym typeface="Inter"/>
              </a:rPr>
              <a:t>Renewable Energy</a:t>
            </a:r>
            <a:endParaRPr>
              <a:solidFill>
                <a:srgbClr val="2A426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7" name="Google Shape;67;p14"/>
          <p:cNvSpPr txBox="1"/>
          <p:nvPr>
            <p:ph idx="1" type="body"/>
          </p:nvPr>
        </p:nvSpPr>
        <p:spPr>
          <a:xfrm>
            <a:off x="5195043" y="3045970"/>
            <a:ext cx="3747600" cy="1655100"/>
          </a:xfrm>
          <a:prstGeom prst="rect">
            <a:avLst/>
          </a:prstGeom>
          <a:solidFill>
            <a:srgbClr val="FAF6D9"/>
          </a:solidFill>
          <a:ln cap="flat" cmpd="sng" w="9525">
            <a:solidFill>
              <a:srgbClr val="2A426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A4269"/>
                </a:solidFill>
                <a:latin typeface="Inter Medium"/>
                <a:ea typeface="Inter Medium"/>
                <a:cs typeface="Inter Medium"/>
                <a:sym typeface="Inter Medium"/>
              </a:rPr>
              <a:t>Current Energy Consumption</a:t>
            </a:r>
            <a:endParaRPr>
              <a:solidFill>
                <a:srgbClr val="2A4269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0" lvl="0" marL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A4269"/>
                </a:solidFill>
                <a:latin typeface="Inter Medium"/>
                <a:ea typeface="Inter Medium"/>
                <a:cs typeface="Inter Medium"/>
                <a:sym typeface="Inter Medium"/>
              </a:rPr>
              <a:t>Energy Action Network</a:t>
            </a:r>
            <a:endParaRPr>
              <a:solidFill>
                <a:srgbClr val="2A4269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0" lvl="0" marL="0" rtl="0" algn="ctr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500">
                <a:solidFill>
                  <a:srgbClr val="2A4269"/>
                </a:solidFill>
                <a:latin typeface="Inter Medium"/>
                <a:ea typeface="Inter Medium"/>
                <a:cs typeface="Inter Medium"/>
                <a:sym typeface="Inter Medium"/>
              </a:rPr>
              <a:t>(2022 Annual Report)</a:t>
            </a:r>
            <a:endParaRPr sz="1500">
              <a:solidFill>
                <a:srgbClr val="2A4269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CE7E9"/>
        </a:soli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/>
          <p:nvPr/>
        </p:nvSpPr>
        <p:spPr>
          <a:xfrm>
            <a:off x="341900" y="312200"/>
            <a:ext cx="3478500" cy="1262100"/>
          </a:xfrm>
          <a:prstGeom prst="rect">
            <a:avLst/>
          </a:prstGeom>
          <a:noFill/>
          <a:ln cap="flat" cmpd="sng" w="9525">
            <a:solidFill>
              <a:srgbClr val="2A426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2A4269"/>
                </a:solidFill>
                <a:latin typeface="Inter"/>
                <a:ea typeface="Inter"/>
                <a:cs typeface="Inter"/>
                <a:sym typeface="Inter"/>
              </a:rPr>
              <a:t>Raw Data</a:t>
            </a:r>
            <a:endParaRPr b="1">
              <a:solidFill>
                <a:srgbClr val="2A4269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2A4269"/>
              </a:buClr>
              <a:buSzPts val="1400"/>
              <a:buFont typeface="Inter"/>
              <a:buChar char="-"/>
            </a:pPr>
            <a:r>
              <a:rPr lang="en">
                <a:solidFill>
                  <a:srgbClr val="2A4269"/>
                </a:solidFill>
                <a:latin typeface="Inter"/>
                <a:ea typeface="Inter"/>
                <a:cs typeface="Inter"/>
                <a:sym typeface="Inter"/>
              </a:rPr>
              <a:t>Gas receipts</a:t>
            </a:r>
            <a:endParaRPr>
              <a:solidFill>
                <a:srgbClr val="2A4269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2A4269"/>
              </a:buClr>
              <a:buSzPts val="1400"/>
              <a:buFont typeface="Inter"/>
              <a:buChar char="-"/>
            </a:pPr>
            <a:r>
              <a:rPr lang="en">
                <a:solidFill>
                  <a:srgbClr val="2A4269"/>
                </a:solidFill>
                <a:latin typeface="Inter"/>
                <a:ea typeface="Inter"/>
                <a:cs typeface="Inter"/>
                <a:sym typeface="Inter"/>
              </a:rPr>
              <a:t>Electric bills </a:t>
            </a:r>
            <a:endParaRPr>
              <a:solidFill>
                <a:srgbClr val="2A4269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2A4269"/>
              </a:buClr>
              <a:buSzPts val="1400"/>
              <a:buFont typeface="Inter"/>
              <a:buChar char="-"/>
            </a:pPr>
            <a:r>
              <a:rPr lang="en">
                <a:solidFill>
                  <a:srgbClr val="2A4269"/>
                </a:solidFill>
                <a:latin typeface="Inter"/>
                <a:ea typeface="Inter"/>
                <a:cs typeface="Inter"/>
                <a:sym typeface="Inter"/>
              </a:rPr>
              <a:t>Gallons of propane burned</a:t>
            </a:r>
            <a:endParaRPr>
              <a:solidFill>
                <a:srgbClr val="2A4269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2A4269"/>
              </a:buClr>
              <a:buSzPts val="1400"/>
              <a:buFont typeface="Inter"/>
              <a:buChar char="-"/>
            </a:pPr>
            <a:r>
              <a:rPr lang="en">
                <a:solidFill>
                  <a:srgbClr val="2A4269"/>
                </a:solidFill>
                <a:latin typeface="Inter"/>
                <a:ea typeface="Inter"/>
                <a:cs typeface="Inter"/>
                <a:sym typeface="Inter"/>
              </a:rPr>
              <a:t>Etc.</a:t>
            </a:r>
            <a:endParaRPr>
              <a:solidFill>
                <a:srgbClr val="2A426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73" name="Google Shape;73;p15"/>
          <p:cNvSpPr txBox="1"/>
          <p:nvPr/>
        </p:nvSpPr>
        <p:spPr>
          <a:xfrm>
            <a:off x="341900" y="3531325"/>
            <a:ext cx="3478500" cy="1477500"/>
          </a:xfrm>
          <a:prstGeom prst="rect">
            <a:avLst/>
          </a:prstGeom>
          <a:noFill/>
          <a:ln cap="flat" cmpd="sng" w="9525">
            <a:solidFill>
              <a:srgbClr val="2A426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2A4269"/>
                </a:solidFill>
                <a:latin typeface="Inter"/>
                <a:ea typeface="Inter"/>
                <a:cs typeface="Inter"/>
                <a:sym typeface="Inter"/>
              </a:rPr>
              <a:t>Organized &amp; Comprehensive Record of Energy Use </a:t>
            </a:r>
            <a:endParaRPr b="1">
              <a:solidFill>
                <a:srgbClr val="2A4269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2A4269"/>
              </a:buClr>
              <a:buSzPts val="1400"/>
              <a:buFont typeface="Inter"/>
              <a:buChar char="-"/>
            </a:pPr>
            <a:r>
              <a:rPr lang="en">
                <a:solidFill>
                  <a:srgbClr val="2A4269"/>
                </a:solidFill>
                <a:latin typeface="Inter"/>
                <a:ea typeface="Inter"/>
                <a:cs typeface="Inter"/>
                <a:sym typeface="Inter"/>
              </a:rPr>
              <a:t>Including</a:t>
            </a:r>
            <a:r>
              <a:rPr lang="en">
                <a:solidFill>
                  <a:srgbClr val="2A4269"/>
                </a:solidFill>
                <a:latin typeface="Inter"/>
                <a:ea typeface="Inter"/>
                <a:cs typeface="Inter"/>
                <a:sym typeface="Inter"/>
              </a:rPr>
              <a:t> all municipal assets</a:t>
            </a:r>
            <a:endParaRPr>
              <a:solidFill>
                <a:srgbClr val="2A4269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2A4269"/>
              </a:buClr>
              <a:buSzPts val="1400"/>
              <a:buFont typeface="Inter"/>
              <a:buChar char="-"/>
            </a:pPr>
            <a:r>
              <a:rPr lang="en">
                <a:solidFill>
                  <a:srgbClr val="2A4269"/>
                </a:solidFill>
                <a:latin typeface="Inter"/>
                <a:ea typeface="Inter"/>
                <a:cs typeface="Inter"/>
                <a:sym typeface="Inter"/>
              </a:rPr>
              <a:t>Multiple years</a:t>
            </a:r>
            <a:endParaRPr>
              <a:solidFill>
                <a:srgbClr val="2A4269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2A4269"/>
              </a:buClr>
              <a:buSzPts val="1400"/>
              <a:buFont typeface="Inter"/>
              <a:buChar char="-"/>
            </a:pPr>
            <a:r>
              <a:rPr lang="en">
                <a:solidFill>
                  <a:srgbClr val="2A4269"/>
                </a:solidFill>
                <a:latin typeface="Inter"/>
                <a:ea typeface="Inter"/>
                <a:cs typeface="Inter"/>
                <a:sym typeface="Inter"/>
              </a:rPr>
              <a:t>Amount, cost, &amp; pollution</a:t>
            </a:r>
            <a:endParaRPr>
              <a:solidFill>
                <a:srgbClr val="2A4269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2A4269"/>
              </a:buClr>
              <a:buSzPts val="1400"/>
              <a:buFont typeface="Inter"/>
              <a:buChar char="-"/>
            </a:pPr>
            <a:r>
              <a:rPr lang="en">
                <a:solidFill>
                  <a:srgbClr val="2A4269"/>
                </a:solidFill>
                <a:latin typeface="Inter"/>
                <a:ea typeface="Inter"/>
                <a:cs typeface="Inter"/>
                <a:sym typeface="Inter"/>
              </a:rPr>
              <a:t>Encourages </a:t>
            </a:r>
            <a:r>
              <a:rPr lang="en">
                <a:solidFill>
                  <a:srgbClr val="2A4269"/>
                </a:solidFill>
                <a:latin typeface="Inter"/>
                <a:ea typeface="Inter"/>
                <a:cs typeface="Inter"/>
                <a:sym typeface="Inter"/>
              </a:rPr>
              <a:t>efficiency</a:t>
            </a:r>
            <a:endParaRPr>
              <a:solidFill>
                <a:srgbClr val="2A426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70050" y="92925"/>
            <a:ext cx="873400" cy="87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54750" y="1090850"/>
            <a:ext cx="873400" cy="87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46238" y="4240475"/>
            <a:ext cx="977375" cy="97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54750" y="3531324"/>
            <a:ext cx="873400" cy="861426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5"/>
          <p:cNvSpPr txBox="1"/>
          <p:nvPr/>
        </p:nvSpPr>
        <p:spPr>
          <a:xfrm>
            <a:off x="1977125" y="1947400"/>
            <a:ext cx="44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15"/>
          <p:cNvSpPr txBox="1"/>
          <p:nvPr/>
        </p:nvSpPr>
        <p:spPr>
          <a:xfrm>
            <a:off x="4908500" y="1583738"/>
            <a:ext cx="3478500" cy="1908600"/>
          </a:xfrm>
          <a:prstGeom prst="rect">
            <a:avLst/>
          </a:prstGeom>
          <a:noFill/>
          <a:ln cap="flat" cmpd="sng" w="76200">
            <a:solidFill>
              <a:srgbClr val="FAF6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2A4269"/>
                </a:solidFill>
                <a:latin typeface="Inter"/>
                <a:ea typeface="Inter"/>
                <a:cs typeface="Inter"/>
                <a:sym typeface="Inter"/>
              </a:rPr>
              <a:t>Municipal Energy Use </a:t>
            </a:r>
            <a:endParaRPr b="1">
              <a:solidFill>
                <a:srgbClr val="2A4269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2A4269"/>
                </a:solidFill>
                <a:latin typeface="Inter"/>
                <a:ea typeface="Inter"/>
                <a:cs typeface="Inter"/>
                <a:sym typeface="Inter"/>
              </a:rPr>
              <a:t>Tracking &amp; Baseline Template</a:t>
            </a:r>
            <a:endParaRPr b="1">
              <a:solidFill>
                <a:srgbClr val="2A4269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2A4269"/>
              </a:buClr>
              <a:buSzPts val="1400"/>
              <a:buFont typeface="Inter"/>
              <a:buChar char="-"/>
            </a:pPr>
            <a:r>
              <a:rPr lang="en">
                <a:solidFill>
                  <a:srgbClr val="2A4269"/>
                </a:solidFill>
                <a:latin typeface="Inter"/>
                <a:ea typeface="Inter"/>
                <a:cs typeface="Inter"/>
                <a:sym typeface="Inter"/>
              </a:rPr>
              <a:t>Accessible spreadsheet</a:t>
            </a:r>
            <a:endParaRPr>
              <a:solidFill>
                <a:srgbClr val="2A4269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2A4269"/>
              </a:buClr>
              <a:buSzPts val="1400"/>
              <a:buFont typeface="Inter"/>
              <a:buChar char="-"/>
            </a:pPr>
            <a:r>
              <a:rPr lang="en">
                <a:solidFill>
                  <a:srgbClr val="2A4269"/>
                </a:solidFill>
                <a:latin typeface="Inter"/>
                <a:ea typeface="Inter"/>
                <a:cs typeface="Inter"/>
                <a:sym typeface="Inter"/>
              </a:rPr>
              <a:t>Streamlined data entry</a:t>
            </a:r>
            <a:endParaRPr>
              <a:solidFill>
                <a:srgbClr val="2A4269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2A4269"/>
              </a:buClr>
              <a:buSzPts val="1400"/>
              <a:buFont typeface="Inter"/>
              <a:buChar char="-"/>
            </a:pPr>
            <a:r>
              <a:rPr lang="en">
                <a:solidFill>
                  <a:srgbClr val="2A4269"/>
                </a:solidFill>
                <a:latin typeface="Inter"/>
                <a:ea typeface="Inter"/>
                <a:cs typeface="Inter"/>
                <a:sym typeface="Inter"/>
              </a:rPr>
              <a:t>Automatic conversions and calculations</a:t>
            </a:r>
            <a:endParaRPr>
              <a:solidFill>
                <a:srgbClr val="2A4269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2A4269"/>
              </a:buClr>
              <a:buSzPts val="1400"/>
              <a:buFont typeface="Inter"/>
              <a:buChar char="-"/>
            </a:pPr>
            <a:r>
              <a:rPr lang="en">
                <a:solidFill>
                  <a:srgbClr val="2A4269"/>
                </a:solidFill>
                <a:latin typeface="Inter"/>
                <a:ea typeface="Inter"/>
                <a:cs typeface="Inter"/>
                <a:sym typeface="Inter"/>
              </a:rPr>
              <a:t>Establish energy use baseline</a:t>
            </a:r>
            <a:endParaRPr>
              <a:solidFill>
                <a:srgbClr val="2A4269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2A4269"/>
              </a:buClr>
              <a:buSzPts val="1400"/>
              <a:buFont typeface="Inter"/>
              <a:buChar char="-"/>
            </a:pPr>
            <a:r>
              <a:rPr lang="en">
                <a:solidFill>
                  <a:srgbClr val="2A4269"/>
                </a:solidFill>
                <a:latin typeface="Inter"/>
                <a:ea typeface="Inter"/>
                <a:cs typeface="Inter"/>
                <a:sym typeface="Inter"/>
              </a:rPr>
              <a:t>Analyze change over time</a:t>
            </a:r>
            <a:endParaRPr>
              <a:solidFill>
                <a:srgbClr val="2A426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80" name="Google Shape;80;p15"/>
          <p:cNvSpPr/>
          <p:nvPr/>
        </p:nvSpPr>
        <p:spPr>
          <a:xfrm>
            <a:off x="4929500" y="1605500"/>
            <a:ext cx="3436500" cy="18651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1" name="Google Shape;81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631451" y="2979863"/>
            <a:ext cx="1176375" cy="1160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730950" y="1100394"/>
            <a:ext cx="977375" cy="990944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5"/>
          <p:cNvSpPr/>
          <p:nvPr/>
        </p:nvSpPr>
        <p:spPr>
          <a:xfrm rot="-3364919">
            <a:off x="4733731" y="221134"/>
            <a:ext cx="418275" cy="1409168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AF6D9"/>
          </a:solidFill>
          <a:ln cap="flat" cmpd="sng" w="9525">
            <a:solidFill>
              <a:srgbClr val="2A426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84" name="Google Shape;84;p15"/>
          <p:cNvSpPr/>
          <p:nvPr/>
        </p:nvSpPr>
        <p:spPr>
          <a:xfrm rot="3361496">
            <a:off x="4926009" y="3480488"/>
            <a:ext cx="418194" cy="1409263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AF6D9"/>
          </a:solidFill>
          <a:ln cap="flat" cmpd="sng" w="9525">
            <a:solidFill>
              <a:srgbClr val="2A426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5"/>
          <p:cNvSpPr/>
          <p:nvPr/>
        </p:nvSpPr>
        <p:spPr>
          <a:xfrm>
            <a:off x="1189250" y="1786313"/>
            <a:ext cx="416400" cy="15330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2A4269"/>
          </a:solidFill>
          <a:ln cap="flat" cmpd="sng" w="9525">
            <a:solidFill>
              <a:srgbClr val="2A426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6" name="Google Shape;86;p1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549025" y="1786325"/>
            <a:ext cx="1371600" cy="137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CE7E9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6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2A4269"/>
                </a:solidFill>
                <a:latin typeface="Inter"/>
                <a:ea typeface="Inter"/>
                <a:cs typeface="Inter"/>
                <a:sym typeface="Inter"/>
              </a:rPr>
              <a:t>Municipal Energy Use Tracking &amp; Baseline Template</a:t>
            </a:r>
            <a:endParaRPr b="1" sz="2400"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92" name="Google Shape;92;p16"/>
          <p:cNvPicPr preferRelativeResize="0"/>
          <p:nvPr/>
        </p:nvPicPr>
        <p:blipFill rotWithShape="1">
          <a:blip r:embed="rId3">
            <a:alphaModFix/>
          </a:blip>
          <a:srcRect b="0" l="0" r="35716" t="0"/>
          <a:stretch/>
        </p:blipFill>
        <p:spPr>
          <a:xfrm>
            <a:off x="6106575" y="3104225"/>
            <a:ext cx="2836349" cy="178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6"/>
          <p:cNvPicPr preferRelativeResize="0"/>
          <p:nvPr/>
        </p:nvPicPr>
        <p:blipFill rotWithShape="1">
          <a:blip r:embed="rId4">
            <a:alphaModFix/>
          </a:blip>
          <a:srcRect b="21223" l="0" r="3892" t="3622"/>
          <a:stretch/>
        </p:blipFill>
        <p:spPr>
          <a:xfrm>
            <a:off x="154700" y="3104225"/>
            <a:ext cx="5777474" cy="178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6"/>
          <p:cNvPicPr preferRelativeResize="0"/>
          <p:nvPr/>
        </p:nvPicPr>
        <p:blipFill rotWithShape="1">
          <a:blip r:embed="rId5">
            <a:alphaModFix/>
          </a:blip>
          <a:srcRect b="35140" l="2542" r="1515" t="3607"/>
          <a:stretch/>
        </p:blipFill>
        <p:spPr>
          <a:xfrm>
            <a:off x="408613" y="773050"/>
            <a:ext cx="8326774" cy="2165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CE7E9"/>
        </a:solid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7"/>
          <p:cNvSpPr txBox="1"/>
          <p:nvPr>
            <p:ph type="title"/>
          </p:nvPr>
        </p:nvSpPr>
        <p:spPr>
          <a:xfrm>
            <a:off x="311700" y="292625"/>
            <a:ext cx="8520600" cy="8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2A4269"/>
                </a:solidFill>
                <a:latin typeface="Inter"/>
                <a:ea typeface="Inter"/>
                <a:cs typeface="Inter"/>
                <a:sym typeface="Inter"/>
              </a:rPr>
              <a:t>Municipal Energy Use Tracking &amp; Baseline Template: </a:t>
            </a:r>
            <a:endParaRPr b="1" sz="2400">
              <a:solidFill>
                <a:srgbClr val="2A4269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400">
                <a:solidFill>
                  <a:srgbClr val="2A4269"/>
                </a:solidFill>
                <a:latin typeface="Inter"/>
                <a:ea typeface="Inter"/>
                <a:cs typeface="Inter"/>
                <a:sym typeface="Inter"/>
              </a:rPr>
              <a:t>Fuel</a:t>
            </a:r>
            <a:endParaRPr b="1" i="1" sz="2400">
              <a:solidFill>
                <a:srgbClr val="2A426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00" name="Google Shape;100;p17"/>
          <p:cNvPicPr preferRelativeResize="0"/>
          <p:nvPr/>
        </p:nvPicPr>
        <p:blipFill rotWithShape="1">
          <a:blip r:embed="rId3">
            <a:alphaModFix/>
          </a:blip>
          <a:srcRect b="2789" l="2971" r="2079" t="3918"/>
          <a:stretch/>
        </p:blipFill>
        <p:spPr>
          <a:xfrm>
            <a:off x="1961713" y="804999"/>
            <a:ext cx="5220425" cy="3801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01" name="Google Shape;101;p17"/>
          <p:cNvSpPr/>
          <p:nvPr/>
        </p:nvSpPr>
        <p:spPr>
          <a:xfrm>
            <a:off x="6131624" y="1082805"/>
            <a:ext cx="495900" cy="34416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2" name="Google Shape;102;p17"/>
          <p:cNvPicPr preferRelativeResize="0"/>
          <p:nvPr/>
        </p:nvPicPr>
        <p:blipFill rotWithShape="1">
          <a:blip r:embed="rId4">
            <a:alphaModFix/>
          </a:blip>
          <a:srcRect b="0" l="0" r="3157" t="6690"/>
          <a:stretch/>
        </p:blipFill>
        <p:spPr>
          <a:xfrm>
            <a:off x="1269761" y="805001"/>
            <a:ext cx="6604325" cy="19119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03" name="Google Shape;103;p17"/>
          <p:cNvSpPr/>
          <p:nvPr/>
        </p:nvSpPr>
        <p:spPr>
          <a:xfrm>
            <a:off x="1269700" y="1346300"/>
            <a:ext cx="6604200" cy="3363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4" name="Google Shape;104;p17"/>
          <p:cNvPicPr preferRelativeResize="0"/>
          <p:nvPr/>
        </p:nvPicPr>
        <p:blipFill rotWithShape="1">
          <a:blip r:embed="rId5">
            <a:alphaModFix/>
          </a:blip>
          <a:srcRect b="0" l="1661" r="2276" t="6059"/>
          <a:stretch/>
        </p:blipFill>
        <p:spPr>
          <a:xfrm>
            <a:off x="0" y="3048713"/>
            <a:ext cx="9143997" cy="2148212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05" name="Google Shape;105;p17"/>
          <p:cNvSpPr/>
          <p:nvPr/>
        </p:nvSpPr>
        <p:spPr>
          <a:xfrm>
            <a:off x="3896450" y="3686600"/>
            <a:ext cx="2515800" cy="2535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7"/>
          <p:cNvSpPr/>
          <p:nvPr/>
        </p:nvSpPr>
        <p:spPr>
          <a:xfrm>
            <a:off x="3896450" y="3686600"/>
            <a:ext cx="750600" cy="2535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7"/>
          <p:cNvSpPr txBox="1"/>
          <p:nvPr/>
        </p:nvSpPr>
        <p:spPr>
          <a:xfrm>
            <a:off x="-76200" y="2640700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2A4269"/>
                </a:solidFill>
                <a:latin typeface="Inter"/>
                <a:ea typeface="Inter"/>
                <a:cs typeface="Inter"/>
                <a:sym typeface="Inter"/>
              </a:rPr>
              <a:t>Fuel Summary</a:t>
            </a:r>
            <a:endParaRPr b="1" sz="2000">
              <a:solidFill>
                <a:srgbClr val="2A426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8" name="Google Shape;108;p17"/>
          <p:cNvSpPr txBox="1"/>
          <p:nvPr/>
        </p:nvSpPr>
        <p:spPr>
          <a:xfrm>
            <a:off x="572025" y="1514650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2A4269"/>
                </a:solidFill>
                <a:latin typeface="Inter"/>
                <a:ea typeface="Inter"/>
                <a:cs typeface="Inter"/>
                <a:sym typeface="Inter"/>
              </a:rPr>
              <a:t>Bills</a:t>
            </a:r>
            <a:endParaRPr b="1" sz="2000">
              <a:solidFill>
                <a:srgbClr val="2A426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9" name="Google Shape;109;p17"/>
          <p:cNvSpPr/>
          <p:nvPr/>
        </p:nvSpPr>
        <p:spPr>
          <a:xfrm rot="6347914">
            <a:off x="7691210" y="2048840"/>
            <a:ext cx="1817039" cy="471712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2A42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0" name="Google Shape;110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98275" y="0"/>
            <a:ext cx="4745736" cy="274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3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CE7E9"/>
        </a:solid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4200" y="1647625"/>
            <a:ext cx="7174698" cy="3398549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16" name="Google Shape;116;p18"/>
          <p:cNvSpPr txBox="1"/>
          <p:nvPr>
            <p:ph type="title"/>
          </p:nvPr>
        </p:nvSpPr>
        <p:spPr>
          <a:xfrm>
            <a:off x="311700" y="292625"/>
            <a:ext cx="8520600" cy="8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2A4269"/>
                </a:solidFill>
                <a:latin typeface="Inter"/>
                <a:ea typeface="Inter"/>
                <a:cs typeface="Inter"/>
                <a:sym typeface="Inter"/>
              </a:rPr>
              <a:t>Municipal Energy Use Tracking &amp; Baseline Template: </a:t>
            </a:r>
            <a:endParaRPr b="1" sz="2400">
              <a:solidFill>
                <a:srgbClr val="2A4269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400">
                <a:solidFill>
                  <a:srgbClr val="2A4269"/>
                </a:solidFill>
                <a:latin typeface="Inter"/>
                <a:ea typeface="Inter"/>
                <a:cs typeface="Inter"/>
                <a:sym typeface="Inter"/>
              </a:rPr>
              <a:t>Electric</a:t>
            </a:r>
            <a:endParaRPr b="1" i="1" sz="2400">
              <a:solidFill>
                <a:srgbClr val="2A426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17" name="Google Shape;11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04900" y="8397550"/>
            <a:ext cx="8399301" cy="31962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8"/>
          <p:cNvSpPr/>
          <p:nvPr/>
        </p:nvSpPr>
        <p:spPr>
          <a:xfrm>
            <a:off x="4821175" y="1722725"/>
            <a:ext cx="3217500" cy="2742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18"/>
          <p:cNvSpPr/>
          <p:nvPr/>
        </p:nvSpPr>
        <p:spPr>
          <a:xfrm>
            <a:off x="3815250" y="4046875"/>
            <a:ext cx="951900" cy="9993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18"/>
          <p:cNvSpPr txBox="1"/>
          <p:nvPr/>
        </p:nvSpPr>
        <p:spPr>
          <a:xfrm>
            <a:off x="2685300" y="960900"/>
            <a:ext cx="1830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2A4269"/>
                </a:solidFill>
                <a:latin typeface="Inter"/>
                <a:ea typeface="Inter"/>
                <a:cs typeface="Inter"/>
                <a:sym typeface="Inter"/>
              </a:rPr>
              <a:t>Non-</a:t>
            </a:r>
            <a:r>
              <a:rPr lang="en">
                <a:solidFill>
                  <a:srgbClr val="2A4269"/>
                </a:solidFill>
                <a:latin typeface="Inter"/>
                <a:ea typeface="Inter"/>
                <a:cs typeface="Inter"/>
                <a:sym typeface="Inter"/>
              </a:rPr>
              <a:t>renewable</a:t>
            </a:r>
            <a:r>
              <a:rPr lang="en">
                <a:solidFill>
                  <a:srgbClr val="2A4269"/>
                </a:solidFill>
                <a:latin typeface="Inter"/>
                <a:ea typeface="Inter"/>
                <a:cs typeface="Inter"/>
                <a:sym typeface="Inter"/>
              </a:rPr>
              <a:t> energy only </a:t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1" name="Google Shape;121;p18"/>
          <p:cNvSpPr/>
          <p:nvPr/>
        </p:nvSpPr>
        <p:spPr>
          <a:xfrm rot="3114674">
            <a:off x="4071962" y="1207133"/>
            <a:ext cx="578231" cy="356185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2A42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2" name="Google Shape;122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98275" y="0"/>
            <a:ext cx="4745736" cy="274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CE7E9"/>
        </a:solid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9"/>
          <p:cNvSpPr txBox="1"/>
          <p:nvPr>
            <p:ph type="title"/>
          </p:nvPr>
        </p:nvSpPr>
        <p:spPr>
          <a:xfrm>
            <a:off x="311700" y="292625"/>
            <a:ext cx="8520600" cy="8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2A4269"/>
                </a:solidFill>
                <a:latin typeface="Inter"/>
                <a:ea typeface="Inter"/>
                <a:cs typeface="Inter"/>
                <a:sym typeface="Inter"/>
              </a:rPr>
              <a:t>Municipal Energy Use Tracking &amp; Baseline Template: </a:t>
            </a:r>
            <a:endParaRPr b="1" sz="2400">
              <a:solidFill>
                <a:srgbClr val="2A4269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400">
                <a:solidFill>
                  <a:srgbClr val="2A4269"/>
                </a:solidFill>
                <a:latin typeface="Inter"/>
                <a:ea typeface="Inter"/>
                <a:cs typeface="Inter"/>
                <a:sym typeface="Inter"/>
              </a:rPr>
              <a:t>Electric cont.</a:t>
            </a:r>
            <a:endParaRPr b="1" i="1" sz="2400">
              <a:solidFill>
                <a:srgbClr val="2A426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28" name="Google Shape;128;p19"/>
          <p:cNvPicPr preferRelativeResize="0"/>
          <p:nvPr/>
        </p:nvPicPr>
        <p:blipFill rotWithShape="1">
          <a:blip r:embed="rId3">
            <a:alphaModFix/>
          </a:blip>
          <a:srcRect b="4926" l="15466" r="25567" t="4510"/>
          <a:stretch/>
        </p:blipFill>
        <p:spPr>
          <a:xfrm>
            <a:off x="2924950" y="766300"/>
            <a:ext cx="4583649" cy="2103726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29" name="Google Shape;129;p19"/>
          <p:cNvSpPr/>
          <p:nvPr/>
        </p:nvSpPr>
        <p:spPr>
          <a:xfrm>
            <a:off x="2924950" y="863875"/>
            <a:ext cx="1647000" cy="1488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19"/>
          <p:cNvSpPr/>
          <p:nvPr/>
        </p:nvSpPr>
        <p:spPr>
          <a:xfrm rot="-1818610">
            <a:off x="1823396" y="1277498"/>
            <a:ext cx="875008" cy="435907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2A42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19"/>
          <p:cNvSpPr/>
          <p:nvPr/>
        </p:nvSpPr>
        <p:spPr>
          <a:xfrm>
            <a:off x="6010775" y="1012675"/>
            <a:ext cx="1497900" cy="3054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19"/>
          <p:cNvSpPr/>
          <p:nvPr/>
        </p:nvSpPr>
        <p:spPr>
          <a:xfrm>
            <a:off x="5238950" y="2306275"/>
            <a:ext cx="771900" cy="5637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3" name="Google Shape;13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98275" y="0"/>
            <a:ext cx="4745736" cy="274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19"/>
          <p:cNvPicPr preferRelativeResize="0"/>
          <p:nvPr/>
        </p:nvPicPr>
        <p:blipFill rotWithShape="1">
          <a:blip r:embed="rId5">
            <a:alphaModFix/>
          </a:blip>
          <a:srcRect b="0" l="0" r="0" t="3232"/>
          <a:stretch/>
        </p:blipFill>
        <p:spPr>
          <a:xfrm>
            <a:off x="152400" y="3073975"/>
            <a:ext cx="8839199" cy="15427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CE7E9"/>
        </a:solid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0"/>
          <p:cNvSpPr txBox="1"/>
          <p:nvPr>
            <p:ph type="title"/>
          </p:nvPr>
        </p:nvSpPr>
        <p:spPr>
          <a:xfrm>
            <a:off x="311700" y="292625"/>
            <a:ext cx="8520600" cy="8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2A4269"/>
                </a:solidFill>
                <a:latin typeface="Inter"/>
                <a:ea typeface="Inter"/>
                <a:cs typeface="Inter"/>
                <a:sym typeface="Inter"/>
              </a:rPr>
              <a:t>Municipal Energy Use Tracking &amp; Baseline Template: </a:t>
            </a:r>
            <a:endParaRPr b="1" sz="2400">
              <a:solidFill>
                <a:srgbClr val="2A4269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400">
                <a:solidFill>
                  <a:srgbClr val="2A4269"/>
                </a:solidFill>
                <a:latin typeface="Inter"/>
                <a:ea typeface="Inter"/>
                <a:cs typeface="Inter"/>
                <a:sym typeface="Inter"/>
              </a:rPr>
              <a:t>Transportation</a:t>
            </a:r>
            <a:endParaRPr b="1" i="1" sz="2400">
              <a:solidFill>
                <a:srgbClr val="2A426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40" name="Google Shape;14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20975" y="826925"/>
            <a:ext cx="2926325" cy="4230824"/>
          </a:xfrm>
          <a:prstGeom prst="rect">
            <a:avLst/>
          </a:prstGeom>
          <a:noFill/>
          <a:ln cap="flat" cmpd="sng" w="19050">
            <a:solidFill>
              <a:srgbClr val="2A4269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41" name="Google Shape;14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699" y="1219100"/>
            <a:ext cx="3392894" cy="2808801"/>
          </a:xfrm>
          <a:prstGeom prst="rect">
            <a:avLst/>
          </a:prstGeom>
          <a:noFill/>
          <a:ln cap="flat" cmpd="sng" w="19050">
            <a:solidFill>
              <a:srgbClr val="2A4269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42" name="Google Shape;142;p20"/>
          <p:cNvPicPr preferRelativeResize="0"/>
          <p:nvPr/>
        </p:nvPicPr>
        <p:blipFill rotWithShape="1">
          <a:blip r:embed="rId5">
            <a:alphaModFix/>
          </a:blip>
          <a:srcRect b="44573" l="0" r="0" t="0"/>
          <a:stretch/>
        </p:blipFill>
        <p:spPr>
          <a:xfrm>
            <a:off x="311700" y="4197950"/>
            <a:ext cx="4734024" cy="859800"/>
          </a:xfrm>
          <a:prstGeom prst="rect">
            <a:avLst/>
          </a:prstGeom>
          <a:noFill/>
          <a:ln cap="flat" cmpd="sng" w="19050">
            <a:solidFill>
              <a:srgbClr val="2A4269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43" name="Google Shape;143;p20"/>
          <p:cNvSpPr txBox="1"/>
          <p:nvPr/>
        </p:nvSpPr>
        <p:spPr>
          <a:xfrm>
            <a:off x="4082675" y="1686350"/>
            <a:ext cx="12738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2A4269"/>
                </a:solidFill>
                <a:latin typeface="Inter"/>
                <a:ea typeface="Inter"/>
                <a:cs typeface="Inter"/>
                <a:sym typeface="Inter"/>
              </a:rPr>
              <a:t>Pounds of CO2 created by vehicle</a:t>
            </a:r>
            <a:endParaRPr sz="13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44" name="Google Shape;144;p20"/>
          <p:cNvSpPr txBox="1"/>
          <p:nvPr/>
        </p:nvSpPr>
        <p:spPr>
          <a:xfrm>
            <a:off x="4211600" y="2910000"/>
            <a:ext cx="12738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2A4269"/>
                </a:solidFill>
                <a:latin typeface="Inter"/>
                <a:ea typeface="Inter"/>
                <a:cs typeface="Inter"/>
                <a:sym typeface="Inter"/>
              </a:rPr>
              <a:t>Pounds of CO2 created by EV driving same miles</a:t>
            </a:r>
            <a:endParaRPr sz="13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45" name="Google Shape;145;p20"/>
          <p:cNvSpPr/>
          <p:nvPr/>
        </p:nvSpPr>
        <p:spPr>
          <a:xfrm>
            <a:off x="1920100" y="1152425"/>
            <a:ext cx="1055400" cy="6102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20"/>
          <p:cNvSpPr/>
          <p:nvPr/>
        </p:nvSpPr>
        <p:spPr>
          <a:xfrm rot="10518768">
            <a:off x="3115277" y="1221682"/>
            <a:ext cx="1083022" cy="471666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2A42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20"/>
          <p:cNvSpPr txBox="1"/>
          <p:nvPr/>
        </p:nvSpPr>
        <p:spPr>
          <a:xfrm>
            <a:off x="4338100" y="1101350"/>
            <a:ext cx="12738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2A4269"/>
                </a:solidFill>
                <a:latin typeface="Inter"/>
                <a:ea typeface="Inter"/>
                <a:cs typeface="Inter"/>
                <a:sym typeface="Inter"/>
              </a:rPr>
              <a:t>Info from gas </a:t>
            </a:r>
            <a:r>
              <a:rPr lang="en" sz="1300">
                <a:solidFill>
                  <a:srgbClr val="2A4269"/>
                </a:solidFill>
                <a:latin typeface="Inter"/>
                <a:ea typeface="Inter"/>
                <a:cs typeface="Inter"/>
                <a:sym typeface="Inter"/>
              </a:rPr>
              <a:t>receipts</a:t>
            </a:r>
            <a:endParaRPr sz="13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48" name="Google Shape;148;p20"/>
          <p:cNvSpPr/>
          <p:nvPr/>
        </p:nvSpPr>
        <p:spPr>
          <a:xfrm>
            <a:off x="7153775" y="1919300"/>
            <a:ext cx="1055400" cy="6102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20"/>
          <p:cNvSpPr/>
          <p:nvPr/>
        </p:nvSpPr>
        <p:spPr>
          <a:xfrm>
            <a:off x="7153775" y="4533300"/>
            <a:ext cx="1055400" cy="6102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20"/>
          <p:cNvSpPr/>
          <p:nvPr/>
        </p:nvSpPr>
        <p:spPr>
          <a:xfrm rot="1962910">
            <a:off x="5380165" y="3887584"/>
            <a:ext cx="2058790" cy="471757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2A42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20"/>
          <p:cNvSpPr/>
          <p:nvPr/>
        </p:nvSpPr>
        <p:spPr>
          <a:xfrm>
            <a:off x="5415950" y="1843100"/>
            <a:ext cx="1817100" cy="471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2A42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2" name="Google Shape;152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98275" y="0"/>
            <a:ext cx="4745736" cy="274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CE7E9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1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2A4269"/>
                </a:solidFill>
                <a:latin typeface="Inter"/>
                <a:ea typeface="Inter"/>
                <a:cs typeface="Inter"/>
                <a:sym typeface="Inter"/>
              </a:rPr>
              <a:t>Interactive graphs for visualization – Shiny App</a:t>
            </a:r>
            <a:endParaRPr b="1" sz="2400"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58" name="Google Shape;15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65325"/>
            <a:ext cx="4419599" cy="3644879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1"/>
          <p:cNvSpPr/>
          <p:nvPr/>
        </p:nvSpPr>
        <p:spPr>
          <a:xfrm>
            <a:off x="152400" y="1377175"/>
            <a:ext cx="807600" cy="4485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0" name="Google Shape;160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92524" y="865325"/>
            <a:ext cx="4934702" cy="4043175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1"/>
          <p:cNvSpPr/>
          <p:nvPr/>
        </p:nvSpPr>
        <p:spPr>
          <a:xfrm>
            <a:off x="3852050" y="2218150"/>
            <a:ext cx="1792200" cy="7656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21"/>
          <p:cNvSpPr/>
          <p:nvPr/>
        </p:nvSpPr>
        <p:spPr>
          <a:xfrm rot="5398938">
            <a:off x="3459233" y="3657476"/>
            <a:ext cx="971100" cy="1854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21"/>
          <p:cNvSpPr/>
          <p:nvPr/>
        </p:nvSpPr>
        <p:spPr>
          <a:xfrm rot="5398844">
            <a:off x="8188424" y="3657475"/>
            <a:ext cx="891900" cy="1854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21"/>
          <p:cNvSpPr/>
          <p:nvPr/>
        </p:nvSpPr>
        <p:spPr>
          <a:xfrm rot="10518950">
            <a:off x="1115995" y="1419946"/>
            <a:ext cx="646560" cy="297095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2A42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21"/>
          <p:cNvSpPr/>
          <p:nvPr/>
        </p:nvSpPr>
        <p:spPr>
          <a:xfrm rot="2464104">
            <a:off x="3073366" y="2001584"/>
            <a:ext cx="646615" cy="297062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2A42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